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68" r:id="rId3"/>
    <p:sldId id="263" r:id="rId4"/>
    <p:sldId id="259" r:id="rId5"/>
    <p:sldId id="260" r:id="rId6"/>
    <p:sldId id="261" r:id="rId7"/>
    <p:sldId id="265" r:id="rId8"/>
    <p:sldId id="266" r:id="rId9"/>
    <p:sldId id="262" r:id="rId10"/>
    <p:sldId id="25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A120"/>
    <a:srgbClr val="DF9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566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1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8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1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4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0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5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7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41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9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8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05" r:id="rId6"/>
    <p:sldLayoutId id="2147483801" r:id="rId7"/>
    <p:sldLayoutId id="2147483802" r:id="rId8"/>
    <p:sldLayoutId id="2147483803" r:id="rId9"/>
    <p:sldLayoutId id="2147483804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DA4374D-F270-4C02-88D7-B751FD9BD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!!Rectangle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A4002FE8-7D1E-A6F0-4411-7073F1054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674" b="184"/>
          <a:stretch/>
        </p:blipFill>
        <p:spPr>
          <a:xfrm>
            <a:off x="20" y="-1"/>
            <a:ext cx="12191980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3A11C-8BE7-D457-E4F2-1FF2B936C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pPr algn="ctr"/>
            <a:r>
              <a:rPr lang="en-US" sz="6100" dirty="0"/>
              <a:t>Data augmentation using Stable Diffusion</a:t>
            </a:r>
          </a:p>
        </p:txBody>
      </p:sp>
      <p:sp>
        <p:nvSpPr>
          <p:cNvPr id="74" name="Rectangle: Rounded Corners 68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5827C-C0DB-74E9-647D-C7735FF7B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Haider Ali</a:t>
            </a:r>
          </a:p>
        </p:txBody>
      </p:sp>
    </p:spTree>
    <p:extLst>
      <p:ext uri="{BB962C8B-B14F-4D97-AF65-F5344CB8AC3E}">
        <p14:creationId xmlns:p14="http://schemas.microsoft.com/office/powerpoint/2010/main" val="63723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0" name="Picture 19" descr="Sunlit desk">
            <a:extLst>
              <a:ext uri="{FF2B5EF4-FFF2-40B4-BE49-F238E27FC236}">
                <a16:creationId xmlns:a16="http://schemas.microsoft.com/office/drawing/2014/main" id="{B4109048-5BA7-5B61-5095-8DAB3A1173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2" b="1360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7C36C4-500F-070B-27D3-C17396A9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Conclusion and future work	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082DC-243A-5295-BAAC-B04515D54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not much a difference between the model’s accuracies of original and generated datasets.</a:t>
            </a:r>
          </a:p>
          <a:p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concluded that adding extra images or balancing the dataset won’t improve the model’s accuracy.</a:t>
            </a:r>
          </a:p>
          <a:p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techniques can be used such as Separable Confident Transductive Learning to increase achieve better accuracy.</a:t>
            </a:r>
          </a:p>
        </p:txBody>
      </p:sp>
    </p:spTree>
    <p:extLst>
      <p:ext uri="{BB962C8B-B14F-4D97-AF65-F5344CB8AC3E}">
        <p14:creationId xmlns:p14="http://schemas.microsoft.com/office/powerpoint/2010/main" val="29863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C1949-240E-02A1-A01B-61938BC1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58" y="850551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 dirty="0"/>
              <a:t>Thanks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69AEE-9DF9-7A65-4FF3-7F518BD04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2953829"/>
            <a:ext cx="6433042" cy="1106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is not solely dependent on the amount of data, but on the quality, relevance, and understanding of the data at hand.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Graph on document with pen">
            <a:extLst>
              <a:ext uri="{FF2B5EF4-FFF2-40B4-BE49-F238E27FC236}">
                <a16:creationId xmlns:a16="http://schemas.microsoft.com/office/drawing/2014/main" id="{AD9B685C-0165-3472-9435-4AF920EAE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2" r="21200" b="-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B8FF0-17B5-2209-7502-5E1B31ED4770}"/>
              </a:ext>
            </a:extLst>
          </p:cNvPr>
          <p:cNvSpPr txBox="1"/>
          <p:nvPr/>
        </p:nvSpPr>
        <p:spPr>
          <a:xfrm>
            <a:off x="627912" y="4234607"/>
            <a:ext cx="52673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4439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11F6E-278D-FEEA-B0C7-F3D48C78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Stable Diffusion model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The Illustrated Stable Diffusion – Jay Alammar – Visualizing machine  learning one concept at a time.">
            <a:extLst>
              <a:ext uri="{FF2B5EF4-FFF2-40B4-BE49-F238E27FC236}">
                <a16:creationId xmlns:a16="http://schemas.microsoft.com/office/drawing/2014/main" id="{C7E70EC0-4397-858D-1896-8911E13DA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994" y="1747183"/>
            <a:ext cx="5391084" cy="353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ow to train a diffusion model">
            <a:extLst>
              <a:ext uri="{FF2B5EF4-FFF2-40B4-BE49-F238E27FC236}">
                <a16:creationId xmlns:a16="http://schemas.microsoft.com/office/drawing/2014/main" id="{D63D8BF2-81A2-AAD5-C31B-0572F64E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7471" y="1745758"/>
            <a:ext cx="5796535" cy="353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74F16-6319-109D-D238-D98004127681}"/>
              </a:ext>
            </a:extLst>
          </p:cNvPr>
          <p:cNvSpPr txBox="1"/>
          <p:nvPr/>
        </p:nvSpPr>
        <p:spPr>
          <a:xfrm>
            <a:off x="447994" y="5321271"/>
            <a:ext cx="4882250" cy="88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Image1: Components of a Stable Diffusion model</a:t>
            </a:r>
          </a:p>
          <a:p>
            <a:pPr defTabSz="786384">
              <a:spcAft>
                <a:spcPts val="600"/>
              </a:spcAft>
            </a:pPr>
            <a:r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Credit: https://jalammar.github.io/illustrated-stable-diffusion/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5EB4D-4AAB-D82B-384E-71B48CBE1334}"/>
              </a:ext>
            </a:extLst>
          </p:cNvPr>
          <p:cNvSpPr txBox="1"/>
          <p:nvPr/>
        </p:nvSpPr>
        <p:spPr>
          <a:xfrm>
            <a:off x="5947471" y="5277612"/>
            <a:ext cx="5185398" cy="88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2: Steps of the stable Diffusion model</a:t>
            </a:r>
          </a:p>
          <a:p>
            <a:pPr defTabSz="786384">
              <a:spcAft>
                <a:spcPts val="600"/>
              </a:spcAft>
            </a:pPr>
            <a:r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Credit: https://www.leewayhertz.com/how-to-train-a-diffusion-model/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5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8183-F8B4-0247-2834-AA5CF66E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Dreembooth’s</a:t>
            </a:r>
            <a:r>
              <a:rPr lang="en-US" dirty="0"/>
              <a:t> Stable Diffusion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140B4-FD18-323E-59A7-A3AA5A7B3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11356"/>
            <a:ext cx="5631997" cy="387220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044964-87DC-F8A9-BE31-FFFC5E4B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11" y="2211354"/>
            <a:ext cx="5408645" cy="3872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38F80-4FAF-2093-7BAE-32E2454C2620}"/>
              </a:ext>
            </a:extLst>
          </p:cNvPr>
          <p:cNvSpPr txBox="1"/>
          <p:nvPr/>
        </p:nvSpPr>
        <p:spPr>
          <a:xfrm>
            <a:off x="74645" y="6382031"/>
            <a:ext cx="78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Dreembooth</a:t>
            </a:r>
            <a:r>
              <a:rPr lang="en-US" dirty="0"/>
              <a:t> model: https://stable-diffusion-art.com/dreambooth/</a:t>
            </a:r>
          </a:p>
        </p:txBody>
      </p:sp>
    </p:spTree>
    <p:extLst>
      <p:ext uri="{BB962C8B-B14F-4D97-AF65-F5344CB8AC3E}">
        <p14:creationId xmlns:p14="http://schemas.microsoft.com/office/powerpoint/2010/main" val="334067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Rectangle 38">
            <a:extLst>
              <a:ext uri="{FF2B5EF4-FFF2-40B4-BE49-F238E27FC236}">
                <a16:creationId xmlns:a16="http://schemas.microsoft.com/office/drawing/2014/main" id="{CA57513D-822C-4FE7-A978-1529AA80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54A49-FC7E-69E4-76D1-372E5815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3" y="1144769"/>
            <a:ext cx="3340962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1 (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hypokeratosis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	</a:t>
            </a:r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doughnut, donut, indoor, dessert&#10;&#10;Description automatically generated">
            <a:extLst>
              <a:ext uri="{FF2B5EF4-FFF2-40B4-BE49-F238E27FC236}">
                <a16:creationId xmlns:a16="http://schemas.microsoft.com/office/drawing/2014/main" id="{80AE3CE1-D198-63E8-C965-0C17AAC57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9"/>
          <a:stretch/>
        </p:blipFill>
        <p:spPr>
          <a:xfrm>
            <a:off x="4197088" y="-8"/>
            <a:ext cx="4301214" cy="4136066"/>
          </a:xfrm>
          <a:prstGeom prst="rect">
            <a:avLst/>
          </a:prstGeom>
        </p:spPr>
      </p:pic>
      <p:pic>
        <p:nvPicPr>
          <p:cNvPr id="11" name="Picture 10" descr="A picture containing close, dessert, blurry&#10;&#10;Description automatically generated">
            <a:extLst>
              <a:ext uri="{FF2B5EF4-FFF2-40B4-BE49-F238E27FC236}">
                <a16:creationId xmlns:a16="http://schemas.microsoft.com/office/drawing/2014/main" id="{352D6E1C-F786-DF8F-B37D-3A87450CE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7" r="4" b="4687"/>
          <a:stretch/>
        </p:blipFill>
        <p:spPr>
          <a:xfrm>
            <a:off x="8606609" y="8"/>
            <a:ext cx="3585399" cy="3207119"/>
          </a:xfrm>
          <a:prstGeom prst="rect">
            <a:avLst/>
          </a:prstGeom>
        </p:spPr>
      </p:pic>
      <p:sp>
        <p:nvSpPr>
          <p:cNvPr id="49" name="Rectangle 42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2" y="4177748"/>
            <a:ext cx="332539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pink, indoor, cloth, dessert&#10;&#10;Description automatically generated">
            <a:extLst>
              <a:ext uri="{FF2B5EF4-FFF2-40B4-BE49-F238E27FC236}">
                <a16:creationId xmlns:a16="http://schemas.microsoft.com/office/drawing/2014/main" id="{9F0D4BB1-CFC2-8F3F-301D-9E9C2F1DF1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7" b="22944"/>
          <a:stretch/>
        </p:blipFill>
        <p:spPr>
          <a:xfrm>
            <a:off x="4197088" y="4233471"/>
            <a:ext cx="4301214" cy="2624537"/>
          </a:xfrm>
          <a:prstGeom prst="rect">
            <a:avLst/>
          </a:prstGeom>
        </p:spPr>
      </p:pic>
      <p:pic>
        <p:nvPicPr>
          <p:cNvPr id="7" name="Picture 6" descr="A picture containing person, close&#10;&#10;Description automatically generated">
            <a:extLst>
              <a:ext uri="{FF2B5EF4-FFF2-40B4-BE49-F238E27FC236}">
                <a16:creationId xmlns:a16="http://schemas.microsoft.com/office/drawing/2014/main" id="{C9D881B4-E6AC-6171-8117-DF20D2351F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050"/>
          <a:stretch/>
        </p:blipFill>
        <p:spPr>
          <a:xfrm>
            <a:off x="8606609" y="3310128"/>
            <a:ext cx="3585399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3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A57513D-822C-4FE7-A978-1529AA80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2C5E8-5AC3-FC08-280D-CF724541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393677" cy="295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3 generated images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hydrant, outdoor object, close&#10;&#10;Description automatically generated">
            <a:extLst>
              <a:ext uri="{FF2B5EF4-FFF2-40B4-BE49-F238E27FC236}">
                <a16:creationId xmlns:a16="http://schemas.microsoft.com/office/drawing/2014/main" id="{2F015503-5C96-EB5C-E0D4-9AAD4B4EE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" r="2" b="2"/>
          <a:stretch/>
        </p:blipFill>
        <p:spPr>
          <a:xfrm>
            <a:off x="4197088" y="-8"/>
            <a:ext cx="4301214" cy="4136066"/>
          </a:xfrm>
          <a:prstGeom prst="rect">
            <a:avLst/>
          </a:prstGeom>
        </p:spPr>
      </p:pic>
      <p:pic>
        <p:nvPicPr>
          <p:cNvPr id="7" name="Picture 6" descr="A picture containing blue, close&#10;&#10;Description automatically generated">
            <a:extLst>
              <a:ext uri="{FF2B5EF4-FFF2-40B4-BE49-F238E27FC236}">
                <a16:creationId xmlns:a16="http://schemas.microsoft.com/office/drawing/2014/main" id="{35F8915D-A95B-96C7-06B5-404756084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3" r="-6" b="6863"/>
          <a:stretch/>
        </p:blipFill>
        <p:spPr>
          <a:xfrm>
            <a:off x="8606609" y="8"/>
            <a:ext cx="3585399" cy="32071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2" y="4177748"/>
            <a:ext cx="332539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lose up of a person's lips&#10;&#10;Description automatically generated with low confidence">
            <a:extLst>
              <a:ext uri="{FF2B5EF4-FFF2-40B4-BE49-F238E27FC236}">
                <a16:creationId xmlns:a16="http://schemas.microsoft.com/office/drawing/2014/main" id="{74A389BA-BFB0-BDF6-3732-0EC508D32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7" b="20562"/>
          <a:stretch/>
        </p:blipFill>
        <p:spPr>
          <a:xfrm>
            <a:off x="4197088" y="4233463"/>
            <a:ext cx="4301214" cy="2624537"/>
          </a:xfrm>
          <a:prstGeom prst="rect">
            <a:avLst/>
          </a:prstGeom>
        </p:spPr>
      </p:pic>
      <p:pic>
        <p:nvPicPr>
          <p:cNvPr id="11" name="Picture 10" descr="A picture containing close&#10;&#10;Description automatically generated">
            <a:extLst>
              <a:ext uri="{FF2B5EF4-FFF2-40B4-BE49-F238E27FC236}">
                <a16:creationId xmlns:a16="http://schemas.microsoft.com/office/drawing/2014/main" id="{7B0256DD-6AC6-5859-F586-7B390D737F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" r="4" b="4"/>
          <a:stretch/>
        </p:blipFill>
        <p:spPr>
          <a:xfrm>
            <a:off x="8606609" y="3310128"/>
            <a:ext cx="3585399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2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A57513D-822C-4FE7-A978-1529AA80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5294F-A249-3A13-FB31-0E948CEE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3" y="1144769"/>
            <a:ext cx="3340962" cy="289643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4 (Hyperkeratosis) generated images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close&#10;&#10;Description automatically generated">
            <a:extLst>
              <a:ext uri="{FF2B5EF4-FFF2-40B4-BE49-F238E27FC236}">
                <a16:creationId xmlns:a16="http://schemas.microsoft.com/office/drawing/2014/main" id="{F1FDB79B-F7C4-631A-D81B-102538D51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" r="2" b="1517"/>
          <a:stretch/>
        </p:blipFill>
        <p:spPr>
          <a:xfrm>
            <a:off x="4197088" y="-8"/>
            <a:ext cx="4301214" cy="4136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79900-0F16-4971-5B62-2060746A6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r="4" b="9286"/>
          <a:stretch/>
        </p:blipFill>
        <p:spPr>
          <a:xfrm>
            <a:off x="8606609" y="8"/>
            <a:ext cx="3585399" cy="32071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2" y="4177748"/>
            <a:ext cx="332539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food, pink, dessert, half&#10;&#10;Description automatically generated">
            <a:extLst>
              <a:ext uri="{FF2B5EF4-FFF2-40B4-BE49-F238E27FC236}">
                <a16:creationId xmlns:a16="http://schemas.microsoft.com/office/drawing/2014/main" id="{1C17BE28-7F27-8A75-E121-FDEBDB7421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6" r="2" b="15107"/>
          <a:stretch/>
        </p:blipFill>
        <p:spPr>
          <a:xfrm>
            <a:off x="4197088" y="4233471"/>
            <a:ext cx="4301214" cy="2624537"/>
          </a:xfrm>
          <a:prstGeom prst="rect">
            <a:avLst/>
          </a:prstGeom>
        </p:spPr>
      </p:pic>
      <p:pic>
        <p:nvPicPr>
          <p:cNvPr id="9" name="Picture 8" descr="A picture containing indoor, rodent, mammal, cat&#10;&#10;Description automatically generated">
            <a:extLst>
              <a:ext uri="{FF2B5EF4-FFF2-40B4-BE49-F238E27FC236}">
                <a16:creationId xmlns:a16="http://schemas.microsoft.com/office/drawing/2014/main" id="{F0AF8DC0-BF1C-3A54-92D9-45C0295B96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" r="4" b="4"/>
          <a:stretch/>
        </p:blipFill>
        <p:spPr>
          <a:xfrm>
            <a:off x="8606609" y="3310128"/>
            <a:ext cx="3585399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4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92636-01AF-8141-9A43-7C0F9D8B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Comparison of images according to classes</a:t>
            </a:r>
          </a:p>
        </p:txBody>
      </p:sp>
      <p:sp>
        <p:nvSpPr>
          <p:cNvPr id="1039" name="Rectangle: Rounded Corners 103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DBCC12-B88F-D65A-CF62-8D0AA49677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179989"/>
            <a:ext cx="6096000" cy="44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2755A-F66C-A4D0-3A4E-B2437F95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2" y="2257424"/>
            <a:ext cx="5596128" cy="43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7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ECFD8-B8ED-70C8-D6D6-1265A15B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Dataset and Hyper-parameters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52D9-C223-4135-200D-E79ACE511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192" y="1926266"/>
            <a:ext cx="5868425" cy="3331365"/>
          </a:xfrm>
        </p:spPr>
        <p:txBody>
          <a:bodyPr/>
          <a:lstStyle/>
          <a:p>
            <a:pPr marL="205740" indent="-205740" defTabSz="822960">
              <a:spcBef>
                <a:spcPts val="900"/>
              </a:spcBef>
            </a:pPr>
            <a:r>
              <a:rPr lang="en-US" sz="252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Loss functions: Used </a:t>
            </a:r>
            <a:r>
              <a:rPr lang="en-US" sz="2520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CrossEntropy</a:t>
            </a:r>
            <a:r>
              <a:rPr lang="en-US" sz="252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loss for augmented dataset and Focal loss for original dataset</a:t>
            </a:r>
          </a:p>
          <a:p>
            <a:pPr marL="205740" indent="-205740" defTabSz="822960">
              <a:spcBef>
                <a:spcPts val="900"/>
              </a:spcBef>
            </a:pPr>
            <a:r>
              <a:rPr lang="en-US" sz="252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Learning rate: 0.001, 0.007, 0.005, 0.01. </a:t>
            </a:r>
          </a:p>
          <a:p>
            <a:pPr marL="205740" indent="-205740" defTabSz="822960">
              <a:spcBef>
                <a:spcPts val="900"/>
              </a:spcBef>
            </a:pPr>
            <a:r>
              <a:rPr lang="en-US" sz="252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Used both Adam and SGD.</a:t>
            </a:r>
          </a:p>
          <a:p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78D21-142F-844C-9AF6-668DFB229E0F}"/>
              </a:ext>
            </a:extLst>
          </p:cNvPr>
          <p:cNvSpPr txBox="1"/>
          <p:nvPr/>
        </p:nvSpPr>
        <p:spPr>
          <a:xfrm>
            <a:off x="7561927" y="1926266"/>
            <a:ext cx="3592880" cy="424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sz="252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Augmented dataset split:</a:t>
            </a:r>
          </a:p>
          <a:p>
            <a:pPr defTabSz="822960">
              <a:spcAft>
                <a:spcPts val="600"/>
              </a:spcAft>
            </a:pPr>
            <a:r>
              <a:rPr lang="en-US" sz="252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Training images: 1571	</a:t>
            </a:r>
          </a:p>
          <a:p>
            <a:pPr defTabSz="822960">
              <a:spcAft>
                <a:spcPts val="600"/>
              </a:spcAft>
            </a:pPr>
            <a:r>
              <a:rPr lang="en-US" sz="252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Validation images: 393</a:t>
            </a:r>
          </a:p>
          <a:p>
            <a:pPr defTabSz="822960">
              <a:spcAft>
                <a:spcPts val="600"/>
              </a:spcAft>
            </a:pPr>
            <a:endParaRPr lang="en-US" sz="252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822960">
              <a:spcAft>
                <a:spcPts val="600"/>
              </a:spcAft>
            </a:pPr>
            <a:endParaRPr lang="en-US" sz="252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822960">
              <a:spcAft>
                <a:spcPts val="600"/>
              </a:spcAft>
            </a:pPr>
            <a:r>
              <a:rPr lang="en-US" sz="252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Original dataset split:</a:t>
            </a:r>
          </a:p>
          <a:p>
            <a:pPr defTabSz="822960">
              <a:spcAft>
                <a:spcPts val="600"/>
              </a:spcAft>
            </a:pPr>
            <a:r>
              <a:rPr lang="en-US" sz="252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Training images: 919</a:t>
            </a:r>
          </a:p>
          <a:p>
            <a:pPr defTabSz="822960">
              <a:spcAft>
                <a:spcPts val="600"/>
              </a:spcAft>
            </a:pPr>
            <a:r>
              <a:rPr lang="en-US" sz="252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Validation images: 393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07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48EA0-1D1C-0743-5819-4AA643AC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Model comparison </a:t>
            </a:r>
          </a:p>
        </p:txBody>
      </p:sp>
      <p:sp>
        <p:nvSpPr>
          <p:cNvPr id="29" name="Rectangle: Rounded Corners 1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6BB4053-8880-5D36-A9F2-0071A1658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48569"/>
              </p:ext>
            </p:extLst>
          </p:nvPr>
        </p:nvGraphicFramePr>
        <p:xfrm>
          <a:off x="891145" y="2139484"/>
          <a:ext cx="10409711" cy="446637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40744">
                  <a:extLst>
                    <a:ext uri="{9D8B030D-6E8A-4147-A177-3AD203B41FA5}">
                      <a16:colId xmlns:a16="http://schemas.microsoft.com/office/drawing/2014/main" val="1941800316"/>
                    </a:ext>
                  </a:extLst>
                </a:gridCol>
                <a:gridCol w="3437811">
                  <a:extLst>
                    <a:ext uri="{9D8B030D-6E8A-4147-A177-3AD203B41FA5}">
                      <a16:colId xmlns:a16="http://schemas.microsoft.com/office/drawing/2014/main" val="942502811"/>
                    </a:ext>
                  </a:extLst>
                </a:gridCol>
                <a:gridCol w="3231156">
                  <a:extLst>
                    <a:ext uri="{9D8B030D-6E8A-4147-A177-3AD203B41FA5}">
                      <a16:colId xmlns:a16="http://schemas.microsoft.com/office/drawing/2014/main" val="415189253"/>
                    </a:ext>
                  </a:extLst>
                </a:gridCol>
              </a:tblGrid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Model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Valid Accuracy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 Accuracy</a:t>
                      </a:r>
                    </a:p>
                  </a:txBody>
                  <a:tcPr marL="71617" marR="71617" marT="35809" marB="35809"/>
                </a:tc>
                <a:extLst>
                  <a:ext uri="{0D108BD9-81ED-4DB2-BD59-A6C34878D82A}">
                    <a16:rowId xmlns:a16="http://schemas.microsoft.com/office/drawing/2014/main" val="3683119809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50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65.74%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63.42%</a:t>
                      </a:r>
                    </a:p>
                  </a:txBody>
                  <a:tcPr marL="71617" marR="71617" marT="35809" marB="35809"/>
                </a:tc>
                <a:extLst>
                  <a:ext uri="{0D108BD9-81ED-4DB2-BD59-A6C34878D82A}">
                    <a16:rowId xmlns:a16="http://schemas.microsoft.com/office/drawing/2014/main" val="207147780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50 SD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81.77%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63.42%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900775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model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66.66%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61.05%</a:t>
                      </a:r>
                    </a:p>
                  </a:txBody>
                  <a:tcPr marL="71617" marR="71617" marT="35809" marB="35809"/>
                </a:tc>
                <a:extLst>
                  <a:ext uri="{0D108BD9-81ED-4DB2-BD59-A6C34878D82A}">
                    <a16:rowId xmlns:a16="http://schemas.microsoft.com/office/drawing/2014/main" val="131433860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model SD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83.59%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61.05%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290987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 18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64.35%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61.05%</a:t>
                      </a:r>
                    </a:p>
                  </a:txBody>
                  <a:tcPr marL="71617" marR="71617" marT="35809" marB="35809"/>
                </a:tc>
                <a:extLst>
                  <a:ext uri="{0D108BD9-81ED-4DB2-BD59-A6C34878D82A}">
                    <a16:rowId xmlns:a16="http://schemas.microsoft.com/office/drawing/2014/main" val="561698845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ResNet18 SD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82.03%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60.78%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98570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 SD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71.35%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60.52%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28814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 19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49.07%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59.47%</a:t>
                      </a:r>
                    </a:p>
                  </a:txBody>
                  <a:tcPr marL="71617" marR="71617" marT="35809" marB="35809"/>
                </a:tc>
                <a:extLst>
                  <a:ext uri="{0D108BD9-81ED-4DB2-BD59-A6C34878D82A}">
                    <a16:rowId xmlns:a16="http://schemas.microsoft.com/office/drawing/2014/main" val="1645529431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 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64.35%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59.47%</a:t>
                      </a:r>
                    </a:p>
                  </a:txBody>
                  <a:tcPr marL="71617" marR="71617" marT="35809" marB="35809"/>
                </a:tc>
                <a:extLst>
                  <a:ext uri="{0D108BD9-81ED-4DB2-BD59-A6C34878D82A}">
                    <a16:rowId xmlns:a16="http://schemas.microsoft.com/office/drawing/2014/main" val="31853720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64.35%</a:t>
                      </a:r>
                    </a:p>
                  </a:txBody>
                  <a:tcPr marL="71617" marR="71617" marT="35809" marB="35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59.21%</a:t>
                      </a:r>
                    </a:p>
                  </a:txBody>
                  <a:tcPr marL="71617" marR="71617" marT="35809" marB="35809"/>
                </a:tc>
                <a:extLst>
                  <a:ext uri="{0D108BD9-81ED-4DB2-BD59-A6C34878D82A}">
                    <a16:rowId xmlns:a16="http://schemas.microsoft.com/office/drawing/2014/main" val="2803281967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 SD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75.26%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48.94%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195702"/>
                  </a:ext>
                </a:extLst>
              </a:tr>
              <a:tr h="3151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 19 SD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70.83%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48.42%</a:t>
                      </a:r>
                    </a:p>
                  </a:txBody>
                  <a:tcPr marL="71617" marR="71617" marT="35809" marB="3580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12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55664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318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Times New Roman</vt:lpstr>
      <vt:lpstr>AccentBoxVTI</vt:lpstr>
      <vt:lpstr>Data augmentation using Stable Diffusion</vt:lpstr>
      <vt:lpstr>Stable Diffusion model</vt:lpstr>
      <vt:lpstr>Dreembooth’s Stable Diffusion</vt:lpstr>
      <vt:lpstr>Score 1 (hypokeratosis) generated images </vt:lpstr>
      <vt:lpstr>Score 3 generated images</vt:lpstr>
      <vt:lpstr>Score 4 (Hyperkeratosis) generated images</vt:lpstr>
      <vt:lpstr>Comparison of images according to classes</vt:lpstr>
      <vt:lpstr>Dataset and Hyper-parameters</vt:lpstr>
      <vt:lpstr>Model comparison </vt:lpstr>
      <vt:lpstr>Conclusion and future work 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Augmentation using Stable Diffusion</dc:title>
  <dc:creator>Alimurtaza Husain Kothawala</dc:creator>
  <cp:lastModifiedBy>Alimurtaza Husain Kothawala</cp:lastModifiedBy>
  <cp:revision>5</cp:revision>
  <dcterms:created xsi:type="dcterms:W3CDTF">2023-05-09T13:55:04Z</dcterms:created>
  <dcterms:modified xsi:type="dcterms:W3CDTF">2023-05-10T22:08:30Z</dcterms:modified>
</cp:coreProperties>
</file>